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2A4D2-F3C6-48D8-BBB7-3677CFE79D0C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D507-0A36-4BDE-B0AD-30E3A2BC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001000" cy="3048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bn-IN" sz="4900" dirty="0" smtClean="0">
                <a:solidFill>
                  <a:srgbClr val="FF0000"/>
                </a:solidFill>
              </a:rPr>
              <a:t>স্বাগতম</a:t>
            </a:r>
            <a:br>
              <a:rPr lang="bn-IN" sz="4900" dirty="0" smtClean="0">
                <a:solidFill>
                  <a:srgbClr val="FF0000"/>
                </a:solidFill>
              </a:rPr>
            </a:br>
            <a:r>
              <a:rPr lang="bn-IN" sz="4900" dirty="0" smtClean="0">
                <a:solidFill>
                  <a:srgbClr val="FF0000"/>
                </a:solidFill>
              </a:rPr>
              <a:t>আজকের পরিসংখ্যান ক্লাসে</a:t>
            </a:r>
            <a:br>
              <a:rPr lang="bn-IN" sz="4900" dirty="0" smtClean="0">
                <a:solidFill>
                  <a:srgbClr val="FF0000"/>
                </a:solidFill>
              </a:rPr>
            </a:br>
            <a:r>
              <a:rPr lang="bn-IN" sz="4900" dirty="0" smtClean="0">
                <a:solidFill>
                  <a:srgbClr val="FF0000"/>
                </a:solidFill>
              </a:rPr>
              <a:t>মোঃ শাহীদুল ইসলাম </a:t>
            </a:r>
            <a:br>
              <a:rPr lang="bn-IN" sz="4900" dirty="0" smtClean="0">
                <a:solidFill>
                  <a:srgbClr val="FF0000"/>
                </a:solidFill>
              </a:rPr>
            </a:br>
            <a:r>
              <a:rPr lang="bn-IN" sz="4900" dirty="0" smtClean="0">
                <a:solidFill>
                  <a:srgbClr val="FF0000"/>
                </a:solidFill>
              </a:rPr>
              <a:t>সহকারি অধ্যাপক, </a:t>
            </a:r>
            <a:br>
              <a:rPr lang="bn-IN" sz="4900" dirty="0" smtClean="0">
                <a:solidFill>
                  <a:srgbClr val="FF0000"/>
                </a:solidFill>
              </a:rPr>
            </a:br>
            <a:r>
              <a:rPr lang="bn-IN" sz="4900" dirty="0" smtClean="0">
                <a:solidFill>
                  <a:srgbClr val="FF0000"/>
                </a:solidFill>
              </a:rPr>
              <a:t>পরিসংখ্যান বিভাগ । </a:t>
            </a:r>
            <a:br>
              <a:rPr lang="bn-IN" sz="4900" dirty="0" smtClean="0">
                <a:solidFill>
                  <a:srgbClr val="FF0000"/>
                </a:solidFill>
              </a:rPr>
            </a:br>
            <a:r>
              <a:rPr lang="bn-IN" sz="4900" dirty="0" smtClean="0">
                <a:solidFill>
                  <a:srgbClr val="FF0000"/>
                </a:solidFill>
              </a:rPr>
              <a:t>  </a:t>
            </a:r>
            <a:r>
              <a:rPr lang="bn-IN" sz="4900" dirty="0" smtClean="0"/>
              <a:t/>
            </a:r>
            <a:br>
              <a:rPr lang="bn-IN" sz="4900" dirty="0" smtClean="0"/>
            </a:br>
            <a:r>
              <a:rPr lang="bn-IN" sz="4900" dirty="0" smtClean="0"/>
              <a:t> </a:t>
            </a:r>
            <a:br>
              <a:rPr lang="bn-IN" sz="4900" dirty="0" smtClean="0"/>
            </a:br>
            <a:r>
              <a:rPr lang="bn-IN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marL="514350" indent="-514350" algn="l">
              <a:buFont typeface="Wingdings" pitchFamily="2" charset="2"/>
              <a:buChar char="q"/>
            </a:pPr>
            <a:r>
              <a:rPr lang="bn-IN" sz="3200" dirty="0" smtClean="0">
                <a:solidFill>
                  <a:srgbClr val="FF0000"/>
                </a:solidFill>
              </a:rPr>
              <a:t>পরিমিত চলক কাকে বলে ?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sz="2800" dirty="0" smtClean="0"/>
              <a:t>উঃ শর্তসাপেক্ষে দ্বিপদী চলকের সীমায়িত রূপই পরিমিত চলক। যদি দ্বিপদী চলকের মোট চেষ্টার সংখ্যা খুব বেশি এবং প্রতিবার চেষ্টায় সফলতা ও বিফলতার সম্ভাবনা প্রায় সমান হয়, তবে দ্বিপদী চলকের পরিবর্তিত রূপই হল পরিমিত</a:t>
            </a:r>
            <a:r>
              <a:rPr lang="en-US" sz="2800" dirty="0" smtClean="0"/>
              <a:t> </a:t>
            </a:r>
            <a:r>
              <a:rPr lang="bn-IN" sz="2800" dirty="0" smtClean="0"/>
              <a:t>চলক। </a:t>
            </a:r>
          </a:p>
          <a:p>
            <a:pPr>
              <a:buNone/>
            </a:pPr>
            <a:r>
              <a:rPr lang="bn-IN" sz="2800" dirty="0" smtClean="0"/>
              <a:t>  ব্যাখ্যাঃ একটি অবিচ্ছিন্ন দৈব চলক </a:t>
            </a:r>
            <a:r>
              <a:rPr lang="en-US" sz="2800" dirty="0" smtClean="0"/>
              <a:t>x</a:t>
            </a:r>
            <a:r>
              <a:rPr lang="bn-IN" sz="2800" dirty="0" smtClean="0"/>
              <a:t> কে পরিমিত</a:t>
            </a:r>
            <a:r>
              <a:rPr lang="bn-IN" sz="2800" u="sng" dirty="0" smtClean="0"/>
              <a:t> </a:t>
            </a:r>
            <a:r>
              <a:rPr lang="bn-IN" sz="2800" dirty="0" smtClean="0"/>
              <a:t>চলক বলা হবে । যদি এর সম্ভাবনাঘনত্ব ফাংশনটি নিম্নরুপ  হয়ঃ</a:t>
            </a:r>
          </a:p>
          <a:p>
            <a:pPr>
              <a:buNone/>
            </a:pPr>
            <a:r>
              <a:rPr lang="bn-IN" sz="2800" dirty="0" smtClean="0"/>
              <a:t> পরিমিত চলককে সাধারনত দ্বারা প্রকাশ করা হয় । </a:t>
            </a:r>
          </a:p>
          <a:p>
            <a:pPr>
              <a:buNone/>
            </a:pPr>
            <a:r>
              <a:rPr lang="bn-IN" sz="2800" dirty="0" smtClean="0"/>
              <a:t> উদাহরণঃ মানুষের ওজন, উচ্চতা ইত্যাদি ।  </a:t>
            </a:r>
            <a:endParaRPr lang="en-US" sz="28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dirty="0" err="1" smtClean="0">
                <a:solidFill>
                  <a:srgbClr val="FF0000"/>
                </a:solidFill>
              </a:rPr>
              <a:t>পরিমিত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বিন্যাসের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ধর্মাবলী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লিখ</a:t>
            </a:r>
            <a:r>
              <a:rPr lang="en-US" sz="3200" dirty="0" smtClean="0">
                <a:solidFill>
                  <a:srgbClr val="FF0000"/>
                </a:solidFill>
              </a:rPr>
              <a:t> ।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n-IN" sz="2800" dirty="0" smtClean="0"/>
              <a:t>উঃ</a:t>
            </a:r>
            <a:r>
              <a:rPr lang="en-US" sz="2800" dirty="0" smtClean="0"/>
              <a:t> </a:t>
            </a:r>
            <a:r>
              <a:rPr lang="en-US" sz="2800" dirty="0" err="1" smtClean="0"/>
              <a:t>নিচে</a:t>
            </a:r>
            <a:r>
              <a:rPr lang="en-US" sz="2800" dirty="0" smtClean="0"/>
              <a:t> </a:t>
            </a:r>
            <a:r>
              <a:rPr lang="en-US" sz="2800" dirty="0" err="1" smtClean="0"/>
              <a:t>পরিমিত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বিন্যাসের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ধর্মাবলী</a:t>
            </a:r>
            <a:r>
              <a:rPr lang="en-US" sz="2800" dirty="0" smtClean="0"/>
              <a:t> </a:t>
            </a:r>
            <a:r>
              <a:rPr lang="en-US" sz="2800" dirty="0" err="1" smtClean="0"/>
              <a:t>লিখা</a:t>
            </a:r>
            <a:r>
              <a:rPr lang="en-US" sz="2800" dirty="0" smtClean="0"/>
              <a:t> </a:t>
            </a:r>
            <a:r>
              <a:rPr lang="en-US" sz="2800" dirty="0" err="1" smtClean="0"/>
              <a:t>হলঃ</a:t>
            </a: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পরিমিত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বিন্যাস</a:t>
            </a:r>
            <a:r>
              <a:rPr lang="bn-IN" sz="2800" dirty="0" smtClean="0"/>
              <a:t> একটি অবিচ্ছিন্ন চলকের সম্ভাবনা </a:t>
            </a:r>
            <a:r>
              <a:rPr lang="en-US" sz="2800" dirty="0" err="1" smtClean="0"/>
              <a:t>বিন্যাস</a:t>
            </a:r>
            <a:r>
              <a:rPr lang="bn-IN" sz="2800" dirty="0" smtClean="0"/>
              <a:t>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এটি   থেকে    পর্যন্ত সকল মান গ্রহণ করতে পারে।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পরিমিত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বিন্যাসের</a:t>
            </a:r>
            <a:r>
              <a:rPr lang="bn-IN" sz="2800" dirty="0" smtClean="0"/>
              <a:t> সম্ভাবনা রেখাটি ঘণ্টাকৃতির এবং এটি     রেখা কেন্দ্রিক সুষম ।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পরিমিত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বিন্যাসের</a:t>
            </a:r>
            <a:r>
              <a:rPr lang="bn-IN" sz="2800" dirty="0" smtClean="0"/>
              <a:t> গড়, মধ্যমা, ও প্রচুরক সমান ।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পরিমিত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বিন্যাসের</a:t>
            </a:r>
            <a:r>
              <a:rPr lang="bn-IN" sz="2800" dirty="0" smtClean="0"/>
              <a:t> বঙ্কিমতা শূন্য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এটি একটি মধ্যম সূচালো </a:t>
            </a:r>
            <a:r>
              <a:rPr lang="en-US" sz="2800" dirty="0" err="1" smtClean="0"/>
              <a:t>বিন্যাস</a:t>
            </a:r>
            <a:r>
              <a:rPr lang="bn-IN" sz="2800" dirty="0" smtClean="0"/>
              <a:t>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বিন্যাসটির সকল জোড় কেন্দ্রীয় পরঘাতের সমান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বিজোড় কেন্দ্রীয় পরঘাতের মান শূন্য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বিন্যাসটির সম্ভাবনা রেখা কখনো </a:t>
            </a:r>
            <a:r>
              <a:rPr lang="en-US" sz="2800" dirty="0" smtClean="0"/>
              <a:t>x</a:t>
            </a:r>
            <a:r>
              <a:rPr lang="bn-IN" sz="2800" dirty="0" smtClean="0"/>
              <a:t> অক্ষের সাথে মিলিত হয় না । 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1905000"/>
          <a:ext cx="266700" cy="127000"/>
        </p:xfrm>
        <a:graphic>
          <a:graphicData uri="http://schemas.openxmlformats.org/presentationml/2006/ole">
            <p:oleObj spid="_x0000_s2051" name="Equation" r:id="rId4" imgW="266400" imgH="12672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 flipV="1">
          <a:off x="2743200" y="1905000"/>
          <a:ext cx="266700" cy="158750"/>
        </p:xfrm>
        <a:graphic>
          <a:graphicData uri="http://schemas.openxmlformats.org/presentationml/2006/ole">
            <p:oleObj spid="_x0000_s2052" name="Equation" r:id="rId5" imgW="266400" imgH="139680" progId="Equation.3">
              <p:embed/>
            </p:oleObj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dirty="0" err="1" smtClean="0">
                <a:solidFill>
                  <a:srgbClr val="FF0000"/>
                </a:solidFill>
              </a:rPr>
              <a:t>পরিমিত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bn-IN" sz="3200" dirty="0" smtClean="0">
                <a:solidFill>
                  <a:srgbClr val="FF0000"/>
                </a:solidFill>
              </a:rPr>
              <a:t>রেখার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ধর্মাবলী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লিখ</a:t>
            </a:r>
            <a:r>
              <a:rPr lang="en-US" sz="3200" dirty="0" smtClean="0">
                <a:solidFill>
                  <a:srgbClr val="FF0000"/>
                </a:solidFill>
              </a:rPr>
              <a:t> ।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n-IN" sz="2800" dirty="0" smtClean="0"/>
              <a:t>উঃ</a:t>
            </a:r>
            <a:r>
              <a:rPr lang="en-US" sz="2800" dirty="0" smtClean="0"/>
              <a:t> </a:t>
            </a:r>
            <a:r>
              <a:rPr lang="en-US" sz="2800" dirty="0" err="1" smtClean="0"/>
              <a:t>নিচে</a:t>
            </a:r>
            <a:r>
              <a:rPr lang="en-US" sz="2800" dirty="0" smtClean="0"/>
              <a:t> </a:t>
            </a:r>
            <a:r>
              <a:rPr lang="en-US" sz="2800" dirty="0" err="1" smtClean="0"/>
              <a:t>পরিমিত</a:t>
            </a:r>
            <a:r>
              <a:rPr lang="en-US" sz="2800" dirty="0" smtClean="0"/>
              <a:t> </a:t>
            </a:r>
            <a:r>
              <a:rPr lang="bn-IN" sz="2800" dirty="0" smtClean="0"/>
              <a:t>রেখার</a:t>
            </a:r>
            <a:r>
              <a:rPr lang="en-US" sz="2800" dirty="0" smtClean="0"/>
              <a:t> </a:t>
            </a:r>
            <a:r>
              <a:rPr lang="en-US" sz="2800" dirty="0" err="1" smtClean="0"/>
              <a:t>ধর্মাবলী</a:t>
            </a:r>
            <a:r>
              <a:rPr lang="en-US" sz="2800" dirty="0" smtClean="0"/>
              <a:t> </a:t>
            </a:r>
            <a:r>
              <a:rPr lang="en-US" sz="2800" dirty="0" err="1" smtClean="0"/>
              <a:t>লিখা</a:t>
            </a:r>
            <a:r>
              <a:rPr lang="en-US" sz="2800" dirty="0" smtClean="0"/>
              <a:t> </a:t>
            </a:r>
            <a:r>
              <a:rPr lang="en-US" sz="2800" dirty="0" err="1" smtClean="0"/>
              <a:t>হলঃ</a:t>
            </a:r>
            <a:endParaRPr lang="bn-IN" sz="2800" dirty="0" smtClean="0"/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এটি সবসময়   থেকে   এর  মধ্যে থাকে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এ রেখাটির আকৃতি অনেকটা উল্টানো ঘণ্টা বা গম্বুজের মত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পরিমিত রেখার বঙ্কিমতাঙ্ক ০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এটি একটি মধ্যম সূচালো আকৃতির রেখা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এটি একটি সুষম রেখা।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পরিমিত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বিন্যাসের</a:t>
            </a:r>
            <a:r>
              <a:rPr lang="bn-IN" sz="2800" dirty="0" smtClean="0"/>
              <a:t> গড়, মধ্যমা, ও প্রচুরক পরস্পর  এর সমান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পরিমিত </a:t>
            </a:r>
            <a:r>
              <a:rPr lang="en-US" sz="2800" dirty="0" err="1" smtClean="0"/>
              <a:t>বিন্যাসের</a:t>
            </a:r>
            <a:r>
              <a:rPr lang="bn-IN" sz="2800" dirty="0" smtClean="0"/>
              <a:t> </a:t>
            </a:r>
            <a:r>
              <a:rPr lang="en-US" sz="2800" dirty="0" smtClean="0"/>
              <a:t>68.27%</a:t>
            </a:r>
            <a:r>
              <a:rPr lang="bn-IN" sz="2800" dirty="0" smtClean="0"/>
              <a:t> মান পরিমিত রেখার</a:t>
            </a:r>
            <a:r>
              <a:rPr lang="en-US" sz="2800" dirty="0" smtClean="0"/>
              <a:t> µ-</a:t>
            </a:r>
            <a:r>
              <a:rPr lang="el-GR" sz="2800" dirty="0" smtClean="0"/>
              <a:t>σ</a:t>
            </a:r>
            <a:r>
              <a:rPr lang="bn-IN" sz="2800" dirty="0" smtClean="0"/>
              <a:t> থেকে </a:t>
            </a:r>
            <a:r>
              <a:rPr lang="en-US" sz="2800" dirty="0" smtClean="0"/>
              <a:t>µ+</a:t>
            </a:r>
            <a:r>
              <a:rPr lang="el-GR" sz="2800" dirty="0" smtClean="0"/>
              <a:t>σ </a:t>
            </a:r>
            <a:r>
              <a:rPr lang="bn-IN" sz="2800" dirty="0" smtClean="0"/>
              <a:t>সীমার মধ্যে থাকে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পরিমিত </a:t>
            </a:r>
            <a:r>
              <a:rPr lang="en-US" sz="2800" dirty="0" err="1" smtClean="0"/>
              <a:t>বিন্যাসের</a:t>
            </a:r>
            <a:r>
              <a:rPr lang="en-US" sz="2800" dirty="0" smtClean="0"/>
              <a:t> 95.45 %</a:t>
            </a:r>
            <a:r>
              <a:rPr lang="bn-IN" sz="2800" dirty="0" smtClean="0"/>
              <a:t> মান পরিমিত রেখার</a:t>
            </a:r>
            <a:r>
              <a:rPr lang="en-US" sz="2800" dirty="0" smtClean="0"/>
              <a:t> µ-2</a:t>
            </a:r>
            <a:r>
              <a:rPr lang="el-GR" sz="2800" dirty="0" smtClean="0"/>
              <a:t>σ</a:t>
            </a:r>
            <a:r>
              <a:rPr lang="bn-IN" sz="2800" dirty="0" smtClean="0"/>
              <a:t> থেকে </a:t>
            </a:r>
            <a:r>
              <a:rPr lang="en-US" sz="2800" dirty="0" smtClean="0"/>
              <a:t>µ+2</a:t>
            </a:r>
            <a:r>
              <a:rPr lang="el-GR" sz="2800" dirty="0" smtClean="0"/>
              <a:t>σ </a:t>
            </a:r>
            <a:r>
              <a:rPr lang="bn-IN" sz="2800" dirty="0" smtClean="0"/>
              <a:t>সীমার মধ্যে থাকে ।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পরিমিত </a:t>
            </a:r>
            <a:r>
              <a:rPr lang="en-US" sz="2800" dirty="0" smtClean="0"/>
              <a:t>বিন্যাসের99.73 %</a:t>
            </a:r>
            <a:r>
              <a:rPr lang="bn-IN" sz="2800" dirty="0" smtClean="0"/>
              <a:t> মান পরিমিত রেখার </a:t>
            </a:r>
            <a:r>
              <a:rPr lang="en-US" sz="2800" dirty="0" smtClean="0"/>
              <a:t>µ-3</a:t>
            </a:r>
            <a:r>
              <a:rPr lang="el-GR" sz="2800" dirty="0" smtClean="0"/>
              <a:t>σ </a:t>
            </a:r>
            <a:r>
              <a:rPr lang="bn-IN" sz="2800" dirty="0" smtClean="0"/>
              <a:t>থেকে</a:t>
            </a:r>
            <a:r>
              <a:rPr lang="en-US" sz="2800" dirty="0" smtClean="0"/>
              <a:t> µ+3</a:t>
            </a:r>
            <a:r>
              <a:rPr lang="el-GR" sz="2800" dirty="0" smtClean="0"/>
              <a:t>σ</a:t>
            </a:r>
            <a:r>
              <a:rPr lang="bn-IN" sz="2800" dirty="0" smtClean="0"/>
              <a:t> সীমার মধ্যে থাকে । </a:t>
            </a:r>
          </a:p>
          <a:p>
            <a:pPr>
              <a:buNone/>
            </a:pP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14600" y="1371600"/>
          <a:ext cx="266700" cy="127000"/>
        </p:xfrm>
        <a:graphic>
          <a:graphicData uri="http://schemas.openxmlformats.org/presentationml/2006/ole">
            <p:oleObj spid="_x0000_s1027" name="Equation" r:id="rId4" imgW="266400" imgH="12672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57600" y="1371600"/>
          <a:ext cx="266700" cy="139700"/>
        </p:xfrm>
        <a:graphic>
          <a:graphicData uri="http://schemas.openxmlformats.org/presentationml/2006/ole">
            <p:oleObj spid="_x0000_s1028" name="Equation" r:id="rId5" imgW="266400" imgH="139680" progId="Equation.3">
              <p:embed/>
            </p:oleObj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bn-IN" dirty="0" smtClean="0">
                <a:solidFill>
                  <a:srgbClr val="FF0000"/>
                </a:solidFill>
              </a:rPr>
              <a:t>বাড়ির কাজ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bn-IN" dirty="0" smtClean="0">
                <a:solidFill>
                  <a:srgbClr val="FF0000"/>
                </a:solidFill>
              </a:rPr>
              <a:t>পরিমিত চলক কাকে বলে ?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rgbClr val="FF0000"/>
                </a:solidFill>
              </a:rPr>
              <a:t>পরিমিত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বিন্যাসের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ধর্মাবলী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লিখ</a:t>
            </a:r>
            <a:r>
              <a:rPr lang="en-US" dirty="0" smtClean="0">
                <a:solidFill>
                  <a:srgbClr val="FF0000"/>
                </a:solidFill>
              </a:rPr>
              <a:t> । </a:t>
            </a:r>
            <a:endParaRPr lang="bn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rgbClr val="FF0000"/>
                </a:solidFill>
              </a:rPr>
              <a:t>পরিমিত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bn-IN" dirty="0" smtClean="0">
                <a:solidFill>
                  <a:srgbClr val="FF0000"/>
                </a:solidFill>
              </a:rPr>
              <a:t>রেখার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ধর্মাবলী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লিখ</a:t>
            </a:r>
            <a:r>
              <a:rPr lang="en-US" dirty="0" smtClean="0">
                <a:solidFill>
                  <a:srgbClr val="FF0000"/>
                </a:solidFill>
              </a:rPr>
              <a:t> । </a:t>
            </a:r>
            <a:r>
              <a:rPr lang="bn-IN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bn-IN" dirty="0" smtClean="0"/>
              <a:t>         ....................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2209800"/>
          </a:xfrm>
        </p:spPr>
        <p:txBody>
          <a:bodyPr>
            <a:normAutofit/>
          </a:bodyPr>
          <a:lstStyle/>
          <a:p>
            <a:r>
              <a:rPr lang="bn-IN" sz="9600" dirty="0" smtClean="0">
                <a:solidFill>
                  <a:srgbClr val="FF0000"/>
                </a:solidFill>
              </a:rPr>
              <a:t>ধন্যবাদ 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288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       স্বাগতম আজকের পরিসংখ্যান ক্লাসে মোঃ শাহীদুল ইসলাম  সহকারি অধ্যাপক,  পরিসংখ্যান বিভাগ ।        </vt:lpstr>
      <vt:lpstr>পরিমিত চলক কাকে বলে ? </vt:lpstr>
      <vt:lpstr>পরিমিত বিন্যাসের ধর্মাবলী লিখ । </vt:lpstr>
      <vt:lpstr>পরিমিত রেখার ধর্মাবলী লিখ । </vt:lpstr>
      <vt:lpstr>বাড়ির কাজ </vt:lpstr>
      <vt:lpstr>ধন্যবাদ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Shahidul Islam</dc:creator>
  <cp:lastModifiedBy>Mr. Shahidul Islam</cp:lastModifiedBy>
  <cp:revision>104</cp:revision>
  <dcterms:created xsi:type="dcterms:W3CDTF">2007-12-31T18:05:33Z</dcterms:created>
  <dcterms:modified xsi:type="dcterms:W3CDTF">2007-12-31T18:37:53Z</dcterms:modified>
</cp:coreProperties>
</file>